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5" r:id="rId5"/>
    <p:sldId id="310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18" r:id="rId14"/>
    <p:sldId id="314" r:id="rId15"/>
  </p:sldIdLst>
  <p:sldSz cx="12188825" cy="6858000"/>
  <p:notesSz cx="6858000" cy="9144000"/>
  <p:custDataLst>
    <p:tags r:id="rId18"/>
  </p:custDataLst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63" d="100"/>
          <a:sy n="63" d="100"/>
        </p:scale>
        <p:origin x="52" y="20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ox\Desktop\R\&#23416;&#26657;&#32113;&#35336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ox\Desktop\R\&#30007;&#22899;&#27604;&#2036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ox\Desktop\R\&#30007;&#22899;&#27604;&#2036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ox\Desktop\R\&#26178;&#38291;&#20998;&#2651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 err="1"/>
              <a:t>Dcard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廢文版 </a:t>
            </a:r>
            <a:r>
              <a:rPr lang="en-US" altLang="zh-TW" dirty="0"/>
              <a:t>-</a:t>
            </a:r>
            <a:r>
              <a:rPr lang="zh-TW" altLang="en-US" dirty="0"/>
              <a:t> 學校</a:t>
            </a:r>
            <a:r>
              <a:rPr lang="zh-TW" altLang="en-US" dirty="0" smtClean="0"/>
              <a:t>統計</a:t>
            </a:r>
            <a:r>
              <a:rPr lang="en-US" altLang="zh-TW" baseline="0" dirty="0" smtClean="0"/>
              <a:t> top </a:t>
            </a:r>
            <a:r>
              <a:rPr lang="en-US" altLang="zh-TW" sz="2000" baseline="0" dirty="0" smtClean="0"/>
              <a:t>10</a:t>
            </a:r>
            <a:endParaRPr lang="zh-TW" altLang="en-US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工作表1!$A$1:$A$10</c:f>
              <c:strCache>
                <c:ptCount val="10"/>
                <c:pt idx="0">
                  <c:v>東華大學</c:v>
                </c:pt>
                <c:pt idx="1">
                  <c:v>中原大學</c:v>
                </c:pt>
                <c:pt idx="2">
                  <c:v>宜蘭大學</c:v>
                </c:pt>
                <c:pt idx="3">
                  <c:v>銘傳大學</c:v>
                </c:pt>
                <c:pt idx="4">
                  <c:v>輔仁大學</c:v>
                </c:pt>
                <c:pt idx="5">
                  <c:v>南臺科大</c:v>
                </c:pt>
                <c:pt idx="6">
                  <c:v>元智大學</c:v>
                </c:pt>
                <c:pt idx="7">
                  <c:v>中科大</c:v>
                </c:pt>
                <c:pt idx="8">
                  <c:v>弘光科技大學</c:v>
                </c:pt>
                <c:pt idx="9">
                  <c:v>嘉義大學</c:v>
                </c:pt>
              </c:strCache>
            </c:strRef>
          </c:cat>
          <c:val>
            <c:numRef>
              <c:f>工作表1!$B$1:$B$10</c:f>
              <c:numCache>
                <c:formatCode>General</c:formatCode>
                <c:ptCount val="10"/>
                <c:pt idx="0">
                  <c:v>2814</c:v>
                </c:pt>
                <c:pt idx="1">
                  <c:v>1507</c:v>
                </c:pt>
                <c:pt idx="2">
                  <c:v>1471</c:v>
                </c:pt>
                <c:pt idx="3">
                  <c:v>1391</c:v>
                </c:pt>
                <c:pt idx="4">
                  <c:v>1368</c:v>
                </c:pt>
                <c:pt idx="5">
                  <c:v>1236</c:v>
                </c:pt>
                <c:pt idx="6">
                  <c:v>1120</c:v>
                </c:pt>
                <c:pt idx="7">
                  <c:v>1094</c:v>
                </c:pt>
                <c:pt idx="8">
                  <c:v>1074</c:v>
                </c:pt>
                <c:pt idx="9">
                  <c:v>979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1153512"/>
        <c:axId val="351155472"/>
      </c:barChart>
      <c:catAx>
        <c:axId val="351153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51155472"/>
        <c:crosses val="autoZero"/>
        <c:auto val="1"/>
        <c:lblAlgn val="ctr"/>
        <c:lblOffset val="100"/>
        <c:noMultiLvlLbl val="0"/>
      </c:catAx>
      <c:valAx>
        <c:axId val="35115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51153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Dcard</a:t>
            </a:r>
            <a:r>
              <a:rPr lang="en-US" altLang="zh-TW" baseline="0"/>
              <a:t> - </a:t>
            </a:r>
            <a:r>
              <a:rPr lang="zh-TW" altLang="en-US" baseline="0"/>
              <a:t>廢文版 </a:t>
            </a:r>
            <a:r>
              <a:rPr lang="en-US" altLang="zh-TW" baseline="0"/>
              <a:t>-</a:t>
            </a:r>
            <a:r>
              <a:rPr lang="zh-TW" altLang="en-US" baseline="0"/>
              <a:t> 發文男女比例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工作表1!$A$1:$A$2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工作表1!$B$1:$B$2</c:f>
              <c:numCache>
                <c:formatCode>General</c:formatCode>
                <c:ptCount val="2"/>
                <c:pt idx="0">
                  <c:v>25572</c:v>
                </c:pt>
                <c:pt idx="1">
                  <c:v>19426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工作表1!$A$1:$A$2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工作表1!$B$1:$B$2</c:f>
              <c:numCache>
                <c:formatCode>General</c:formatCode>
                <c:ptCount val="2"/>
                <c:pt idx="0">
                  <c:v>25572</c:v>
                </c:pt>
                <c:pt idx="1">
                  <c:v>19426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49861264"/>
        <c:axId val="349853816"/>
      </c:barChart>
      <c:catAx>
        <c:axId val="349861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9853816"/>
        <c:crosses val="autoZero"/>
        <c:auto val="1"/>
        <c:lblAlgn val="ctr"/>
        <c:lblOffset val="100"/>
        <c:noMultiLvlLbl val="0"/>
      </c:catAx>
      <c:valAx>
        <c:axId val="349853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9861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Dcard - </a:t>
            </a:r>
            <a:r>
              <a:rPr lang="zh-TW" altLang="en-US"/>
              <a:t>廢文版 </a:t>
            </a:r>
            <a:r>
              <a:rPr lang="en-US" altLang="zh-TW"/>
              <a:t>- </a:t>
            </a:r>
            <a:r>
              <a:rPr lang="zh-TW" altLang="en-US"/>
              <a:t>發文時間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[時間分析.xlsx]工作表1!$A$1:$A$24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[時間分析.xlsx]工作表1!$B$1:$B$24</c:f>
              <c:numCache>
                <c:formatCode>General</c:formatCode>
                <c:ptCount val="24"/>
                <c:pt idx="0">
                  <c:v>923</c:v>
                </c:pt>
                <c:pt idx="1">
                  <c:v>1366</c:v>
                </c:pt>
                <c:pt idx="2">
                  <c:v>1659</c:v>
                </c:pt>
                <c:pt idx="3">
                  <c:v>1948</c:v>
                </c:pt>
                <c:pt idx="4">
                  <c:v>2017</c:v>
                </c:pt>
                <c:pt idx="5">
                  <c:v>2251</c:v>
                </c:pt>
                <c:pt idx="6">
                  <c:v>2128</c:v>
                </c:pt>
                <c:pt idx="7">
                  <c:v>2344</c:v>
                </c:pt>
                <c:pt idx="8">
                  <c:v>2099</c:v>
                </c:pt>
                <c:pt idx="9">
                  <c:v>1963</c:v>
                </c:pt>
                <c:pt idx="10">
                  <c:v>2068</c:v>
                </c:pt>
                <c:pt idx="11">
                  <c:v>2341</c:v>
                </c:pt>
                <c:pt idx="12">
                  <c:v>2466</c:v>
                </c:pt>
                <c:pt idx="13">
                  <c:v>2461</c:v>
                </c:pt>
                <c:pt idx="14">
                  <c:v>2773</c:v>
                </c:pt>
                <c:pt idx="15">
                  <c:v>2751</c:v>
                </c:pt>
                <c:pt idx="16">
                  <c:v>3240</c:v>
                </c:pt>
                <c:pt idx="17">
                  <c:v>2737</c:v>
                </c:pt>
                <c:pt idx="18">
                  <c:v>1947</c:v>
                </c:pt>
                <c:pt idx="19">
                  <c:v>1261</c:v>
                </c:pt>
                <c:pt idx="20">
                  <c:v>786</c:v>
                </c:pt>
                <c:pt idx="21">
                  <c:v>474</c:v>
                </c:pt>
                <c:pt idx="22">
                  <c:v>429</c:v>
                </c:pt>
                <c:pt idx="23">
                  <c:v>568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4275280"/>
        <c:axId val="634268224"/>
      </c:lineChart>
      <c:catAx>
        <c:axId val="63427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34268224"/>
        <c:crosses val="autoZero"/>
        <c:auto val="1"/>
        <c:lblAlgn val="ctr"/>
        <c:lblOffset val="100"/>
        <c:noMultiLvlLbl val="0"/>
      </c:catAx>
      <c:valAx>
        <c:axId val="634268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3427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73984DB4-3AA5-41F8-ABFF-441894870809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2017/1/11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algn="r" rtl="0"/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AAD605A-0A28-48D3-854F-4FDF8C1733EE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4" name="投影片圖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3199CD-3E1B-4AE6-990F-76F925F5EA9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9139AE3-CE51-4CE0-B20B-8685CFA4CB30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BBDF3FC-961F-4D1B-9198-F96CFC56A158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/>
            </a:lvl6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3BC660E-D67A-4A05-BC76-82673E5A4090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A2AA54E-1096-4023-AA6A-AF9E8353DDEF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5D8C706-304F-48AF-8B93-4DF487C770C5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algn="l" rtl="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algn="l" rtl="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algn="l" rtl="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A47CA53-9C41-4E7E-9C82-73E3DA673586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BC60868-E9F8-4441-A0EE-DFF98FF04964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271D2C9-D7F9-4E47-8DC0-679D10025003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0BC9F9-C2D1-4EAA-B5EF-7972108C87E7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TW" noProof="0" smtClean="0"/>
              <a:t>‹#›</a:t>
            </a:fld>
            <a:endParaRPr lang="en-US" altLang="zh-TW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預留位置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 noProof="0" smtClean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D276201-65D9-4F91-B053-C3BB89461A42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B52777B-FFBE-4070-AC71-C493A55733E7}" type="datetime1">
              <a:rPr lang="zh-TW" altLang="en-US" smtClean="0"/>
              <a:pPr/>
              <a:t>2017/1/11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A013F82-EE5E-44EE-A61D-E31C6657F26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資料探勘導論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期末</a:t>
            </a:r>
            <a:r>
              <a:rPr lang="en-US" altLang="zh-TW" dirty="0" err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Dcard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–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廢文版分析</a:t>
            </a:r>
            <a:endParaRPr lang="zh-TW" altLang="it-IT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副標題 3"/>
          <p:cNvSpPr txBox="1">
            <a:spLocks/>
          </p:cNvSpPr>
          <p:nvPr/>
        </p:nvSpPr>
        <p:spPr>
          <a:xfrm>
            <a:off x="7750596" y="5877272"/>
            <a:ext cx="46292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</a:rPr>
              <a:t>-</a:t>
            </a:r>
            <a:r>
              <a:rPr lang="zh-TW" altLang="en-US" dirty="0" smtClean="0">
                <a:solidFill>
                  <a:schemeClr val="tx1"/>
                </a:solidFill>
              </a:rPr>
              <a:t>資訊四甲 </a:t>
            </a:r>
            <a:r>
              <a:rPr lang="en-US" altLang="zh-TW" dirty="0" smtClean="0">
                <a:solidFill>
                  <a:schemeClr val="tx1"/>
                </a:solidFill>
              </a:rPr>
              <a:t>10124341 </a:t>
            </a:r>
            <a:r>
              <a:rPr lang="zh-TW" altLang="en-US" dirty="0" smtClean="0">
                <a:solidFill>
                  <a:schemeClr val="tx1"/>
                </a:solidFill>
              </a:rPr>
              <a:t>陳建誌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-</a:t>
            </a:r>
            <a:r>
              <a:rPr lang="zh-TW" altLang="en-US" dirty="0" smtClean="0">
                <a:solidFill>
                  <a:schemeClr val="tx1"/>
                </a:solidFill>
              </a:rPr>
              <a:t>電機系 </a:t>
            </a:r>
            <a:r>
              <a:rPr lang="en-US" altLang="zh-TW" dirty="0" smtClean="0">
                <a:solidFill>
                  <a:schemeClr val="tx1"/>
                </a:solidFill>
              </a:rPr>
              <a:t>04105201</a:t>
            </a:r>
            <a:r>
              <a:rPr lang="zh-TW" altLang="en-US" dirty="0" smtClean="0">
                <a:solidFill>
                  <a:schemeClr val="tx1"/>
                </a:solidFill>
              </a:rPr>
              <a:t> 黎佩馨</a:t>
            </a:r>
            <a:endParaRPr lang="zh-TW" alt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結論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086300" y="1340768"/>
            <a:ext cx="6400800" cy="5334000"/>
          </a:xfrm>
        </p:spPr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做這次作業學到很多，包括使用</a:t>
            </a:r>
            <a:r>
              <a:rPr lang="en-US" altLang="zh-TW" dirty="0" err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api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，思考一些爬蟲探勘與分析方法。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zh-TW" altLang="en-US" dirty="0" smtClean="0"/>
              <a:t>原來中原學生蠻常在廢文版發廢文的！</a:t>
            </a:r>
            <a:endParaRPr lang="en-US" altLang="zh-TW" dirty="0" smtClean="0"/>
          </a:p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女性居多。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zh-TW" altLang="en-US" dirty="0" smtClean="0"/>
              <a:t>除了真正無意義的廢</a:t>
            </a:r>
            <a:r>
              <a:rPr lang="zh-TW" altLang="en-US" dirty="0"/>
              <a:t>文</a:t>
            </a:r>
            <a:r>
              <a:rPr lang="zh-TW" altLang="en-US" dirty="0" smtClean="0"/>
              <a:t>之外，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其實不少人在廢文版上抒發自己的情緒，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與最近發生的事情。</a:t>
            </a:r>
            <a:endParaRPr lang="en-US" altLang="zh-TW" dirty="0" smtClean="0"/>
          </a:p>
          <a:p>
            <a:pPr rtl="0"/>
            <a:r>
              <a:rPr lang="zh-TW" altLang="en-US" dirty="0" smtClean="0"/>
              <a:t>廢文產出最高峰為下午，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晚上反而沒人。</a:t>
            </a:r>
            <a:endParaRPr lang="en-US" altLang="zh-TW" dirty="0" smtClean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謝謝大家。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拜託我想過這門課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QAQ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1522413" y="1430334"/>
            <a:ext cx="4450053" cy="322266"/>
          </a:xfrm>
        </p:spPr>
        <p:txBody>
          <a:bodyPr rtlCol="0">
            <a:normAutofit fontScale="90000"/>
          </a:bodyPr>
          <a:lstStyle/>
          <a:p>
            <a:r>
              <a:rPr lang="en-US" altLang="zh-TW" b="1" dirty="0" err="1"/>
              <a:t>Dcard</a:t>
            </a:r>
            <a:r>
              <a:rPr lang="zh-TW" altLang="en-US" dirty="0"/>
              <a:t>（狄卡）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zh-TW" altLang="en-US" dirty="0"/>
              <a:t>是台灣的一個社群網路服務網站</a:t>
            </a:r>
            <a:r>
              <a:rPr lang="zh-TW" altLang="en-US" dirty="0" smtClean="0"/>
              <a:t>，僅</a:t>
            </a:r>
            <a:r>
              <a:rPr lang="zh-TW" altLang="en-US" dirty="0"/>
              <a:t>開放台灣部分大學的</a:t>
            </a:r>
            <a:r>
              <a:rPr lang="zh-TW" altLang="en-US" dirty="0" smtClean="0"/>
              <a:t>學生。</a:t>
            </a:r>
            <a:endParaRPr lang="en-US" altLang="zh-TW" dirty="0" smtClean="0"/>
          </a:p>
          <a:p>
            <a:r>
              <a:rPr lang="zh-TW" altLang="en-US" b="1" dirty="0" smtClean="0"/>
              <a:t>匿名</a:t>
            </a:r>
            <a:r>
              <a:rPr lang="zh-TW" altLang="en-US" b="1" dirty="0"/>
              <a:t>特色</a:t>
            </a:r>
          </a:p>
          <a:p>
            <a:r>
              <a:rPr lang="zh-TW" altLang="en-US" dirty="0" smtClean="0"/>
              <a:t>抽卡機制</a:t>
            </a:r>
            <a:r>
              <a:rPr lang="en-US" altLang="zh-TW" dirty="0" smtClean="0"/>
              <a:t>-</a:t>
            </a:r>
            <a:r>
              <a:rPr lang="zh-TW" altLang="en-US" dirty="0" smtClean="0"/>
              <a:t>隨機</a:t>
            </a:r>
            <a:r>
              <a:rPr lang="zh-TW" altLang="en-US" dirty="0"/>
              <a:t>抽選好友的一個交友網站 每天</a:t>
            </a:r>
            <a:r>
              <a:rPr lang="en-US" altLang="zh-TW" dirty="0"/>
              <a:t>00</a:t>
            </a:r>
            <a:r>
              <a:rPr lang="zh-TW" altLang="en-US" dirty="0"/>
              <a:t>：</a:t>
            </a:r>
            <a:r>
              <a:rPr lang="en-US" altLang="zh-TW" dirty="0"/>
              <a:t>00</a:t>
            </a:r>
            <a:r>
              <a:rPr lang="zh-TW" altLang="en-US" dirty="0"/>
              <a:t>時可以抽出一個新的好友及他的基本資料 而對方也會抽到你 當彼此皆答應對方才能交友成功且知道本名 接下來便有通信的權利 </a:t>
            </a:r>
            <a:endParaRPr lang="en-US" altLang="zh-TW" dirty="0" smtClean="0"/>
          </a:p>
          <a:p>
            <a:r>
              <a:rPr lang="zh-TW" altLang="en-US" dirty="0" smtClean="0"/>
              <a:t>多個討論區塊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各大校版、情感、女生、男生、美妝、穿搭、有趣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、無痕飲食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等等。</a:t>
            </a:r>
            <a:endParaRPr lang="en-US" altLang="zh-TW" dirty="0" smtClean="0"/>
          </a:p>
        </p:txBody>
      </p:sp>
      <p:pic>
        <p:nvPicPr>
          <p:cNvPr id="1026" name="Picture 2" descr="Dcard Favicon x5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4221088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廢文版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　</a:t>
            </a:r>
            <a:r>
              <a:rPr lang="zh-TW" altLang="en-US" dirty="0" smtClean="0"/>
              <a:t>　人生</a:t>
            </a:r>
            <a:r>
              <a:rPr lang="zh-TW" altLang="en-US" dirty="0"/>
              <a:t>苦短，</a:t>
            </a:r>
            <a:r>
              <a:rPr lang="en-US" altLang="zh-TW" dirty="0"/>
              <a:t>why so </a:t>
            </a:r>
            <a:r>
              <a:rPr lang="en-US" altLang="zh-TW" dirty="0" smtClean="0"/>
              <a:t>serious</a:t>
            </a:r>
            <a:r>
              <a:rPr lang="zh-TW" altLang="en-US" dirty="0" smtClean="0"/>
              <a:t>？ </a:t>
            </a:r>
            <a:r>
              <a:rPr lang="en-US" altLang="zh-TW" dirty="0" smtClean="0"/>
              <a:t>-</a:t>
            </a:r>
            <a:r>
              <a:rPr lang="zh-TW" altLang="en-US" dirty="0" smtClean="0"/>
              <a:t>廢文版描述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廢文版為提供</a:t>
            </a:r>
            <a:r>
              <a:rPr lang="zh-TW" altLang="en-US" dirty="0"/>
              <a:t>大家可以不受話題不受發文格式等等規範輕鬆發洩舒壓玩耍聊天的</a:t>
            </a:r>
            <a:r>
              <a:rPr lang="zh-TW" altLang="en-US" dirty="0" smtClean="0"/>
              <a:t>版面。 一樣符合</a:t>
            </a:r>
            <a:r>
              <a:rPr lang="en-US" altLang="zh-TW" dirty="0" err="1" smtClean="0"/>
              <a:t>Dcard</a:t>
            </a:r>
            <a:r>
              <a:rPr lang="zh-TW" altLang="en-US" dirty="0" smtClean="0"/>
              <a:t>使用規範禁止交換任何通訊方式。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因為沒有聊天話題與格式上的限制，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我們</a:t>
            </a:r>
            <a:r>
              <a:rPr lang="zh-TW" altLang="en-US" dirty="0"/>
              <a:t>希望通過對抓取</a:t>
            </a:r>
            <a:r>
              <a:rPr lang="en-US" altLang="zh-TW" dirty="0" err="1"/>
              <a:t>Dcard</a:t>
            </a:r>
            <a:r>
              <a:rPr lang="zh-TW" altLang="en-US" dirty="0"/>
              <a:t>廢文版上資料並進行資料分析，從而找出廢文的一般規律，並且試著通過此發現發廢文者一些共同的特點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668" y="1181099"/>
            <a:ext cx="23526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59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Dcard</a:t>
            </a:r>
            <a:r>
              <a:rPr lang="zh-TW" altLang="en-US" dirty="0" smtClean="0"/>
              <a:t>本身的原生</a:t>
            </a:r>
            <a:r>
              <a:rPr lang="en-US" altLang="zh-TW" dirty="0" err="1" smtClean="0"/>
              <a:t>Api</a:t>
            </a:r>
            <a:endParaRPr lang="en-US" altLang="zh-TW" dirty="0" smtClean="0"/>
          </a:p>
          <a:p>
            <a:r>
              <a:rPr lang="zh-TW" altLang="en-US" dirty="0" smtClean="0"/>
              <a:t>我們用</a:t>
            </a:r>
            <a:r>
              <a:rPr lang="en-US" altLang="zh-TW" dirty="0" smtClean="0"/>
              <a:t>R</a:t>
            </a:r>
            <a:r>
              <a:rPr lang="zh-TW" altLang="en-US" dirty="0" smtClean="0"/>
              <a:t>語言套件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jsonlite</a:t>
            </a:r>
            <a:r>
              <a:rPr lang="en-US" altLang="zh-TW" dirty="0" smtClean="0"/>
              <a:t>)</a:t>
            </a:r>
            <a:r>
              <a:rPr lang="zh-TW" altLang="en-US" dirty="0" smtClean="0"/>
              <a:t>去抓取廢文版文章近期約四萬五</a:t>
            </a:r>
            <a:r>
              <a:rPr lang="zh-TW" altLang="en-US" dirty="0"/>
              <a:t>千</a:t>
            </a:r>
            <a:r>
              <a:rPr lang="zh-TW" altLang="en-US" dirty="0" smtClean="0"/>
              <a:t>筆資料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3085258"/>
            <a:ext cx="8282311" cy="2738684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32" y="5157192"/>
            <a:ext cx="4505325" cy="13335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2050" name="Picture 2" descr="https://scontent-tpe1-1.xx.fbcdn.net/v/t35.0-12/15991555_10209890906686772_1066718602_o.png?oh=9a4c3c4d9e59c9e0d9ab4e2c02746e3f&amp;oe=587866D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59" y="3747641"/>
            <a:ext cx="4633222" cy="248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8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探勘與分析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12529" y="2132856"/>
            <a:ext cx="9134391" cy="4114801"/>
          </a:xfrm>
        </p:spPr>
        <p:txBody>
          <a:bodyPr/>
          <a:lstStyle/>
          <a:p>
            <a:r>
              <a:rPr lang="en-US" altLang="zh-TW" dirty="0" smtClean="0"/>
              <a:t>#</a:t>
            </a:r>
            <a:r>
              <a:rPr lang="zh-TW" altLang="en-US" dirty="0" smtClean="0"/>
              <a:t> 在廢文版發文的學校分析</a:t>
            </a:r>
            <a:endParaRPr lang="en-US" altLang="zh-TW" dirty="0" smtClean="0"/>
          </a:p>
          <a:p>
            <a:r>
              <a:rPr lang="en-US" altLang="zh-TW" dirty="0" smtClean="0"/>
              <a:t>#</a:t>
            </a:r>
            <a:r>
              <a:rPr lang="zh-TW" altLang="en-US" dirty="0" smtClean="0"/>
              <a:t> 在廢文版發文的男女比例</a:t>
            </a:r>
            <a:endParaRPr lang="en-US" altLang="zh-TW" dirty="0" smtClean="0"/>
          </a:p>
          <a:p>
            <a:r>
              <a:rPr lang="en-US" altLang="zh-TW" dirty="0" smtClean="0"/>
              <a:t>#</a:t>
            </a:r>
            <a:r>
              <a:rPr lang="zh-TW" altLang="en-US" dirty="0" smtClean="0"/>
              <a:t> 分析廢文版標題最常出現的文字</a:t>
            </a:r>
            <a:endParaRPr lang="en-US" altLang="zh-TW" dirty="0" smtClean="0"/>
          </a:p>
          <a:p>
            <a:r>
              <a:rPr lang="en-US" altLang="zh-TW" dirty="0" smtClean="0"/>
              <a:t>#</a:t>
            </a:r>
            <a:r>
              <a:rPr lang="zh-TW" altLang="en-US" dirty="0" smtClean="0"/>
              <a:t> 統計出廢文版最常發文的時間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27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</a:t>
            </a:r>
            <a:r>
              <a:rPr lang="zh-TW" altLang="en-US" dirty="0" smtClean="0"/>
              <a:t> </a:t>
            </a:r>
            <a:r>
              <a:rPr lang="en-US" altLang="zh-TW" dirty="0" smtClean="0"/>
              <a:t>1 </a:t>
            </a:r>
            <a:r>
              <a:rPr lang="zh-TW" altLang="en-US" dirty="0" smtClean="0"/>
              <a:t>廢文版 </a:t>
            </a:r>
            <a:r>
              <a:rPr lang="en-US" altLang="zh-TW" dirty="0" smtClean="0"/>
              <a:t>- </a:t>
            </a:r>
            <a:r>
              <a:rPr lang="zh-TW" altLang="en-US" dirty="0" smtClean="0"/>
              <a:t>發文學校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是那些學校最常發廢文呢？</a:t>
            </a:r>
            <a:endParaRPr lang="en-US" altLang="zh-TW" dirty="0"/>
          </a:p>
          <a:p>
            <a:r>
              <a:rPr lang="zh-TW" altLang="en-US" dirty="0" smtClean="0"/>
              <a:t>經過統計，最常發廢文的學校為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#1</a:t>
            </a:r>
            <a:r>
              <a:rPr lang="zh-TW" altLang="en-US" dirty="0" smtClean="0"/>
              <a:t> 東華大學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#2 </a:t>
            </a:r>
            <a:r>
              <a:rPr lang="zh-TW" altLang="en-US" dirty="0" smtClean="0"/>
              <a:t>中原大學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#3 </a:t>
            </a:r>
            <a:r>
              <a:rPr lang="zh-TW" altLang="en-US" dirty="0" smtClean="0"/>
              <a:t>宜蘭大學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#4 </a:t>
            </a:r>
            <a:r>
              <a:rPr lang="zh-TW" altLang="en-US" dirty="0" smtClean="0"/>
              <a:t>銘傳大學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#5 </a:t>
            </a:r>
            <a:r>
              <a:rPr lang="zh-TW" altLang="en-US" dirty="0" smtClean="0"/>
              <a:t>南臺科大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中原竟然是第二名</a:t>
            </a:r>
            <a:endParaRPr lang="zh-TW" altLang="en-US" dirty="0"/>
          </a:p>
        </p:txBody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802217"/>
              </p:ext>
            </p:extLst>
          </p:nvPr>
        </p:nvGraphicFramePr>
        <p:xfrm>
          <a:off x="4582244" y="2852936"/>
          <a:ext cx="6624736" cy="4068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8023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 2</a:t>
            </a:r>
            <a:r>
              <a:rPr lang="zh-TW" altLang="en-US" dirty="0" smtClean="0"/>
              <a:t> 廢文版 </a:t>
            </a:r>
            <a:r>
              <a:rPr lang="en-US" altLang="zh-TW" dirty="0" smtClean="0"/>
              <a:t>-</a:t>
            </a:r>
            <a:r>
              <a:rPr lang="zh-TW" altLang="en-US" dirty="0" smtClean="0"/>
              <a:t> 男生多還是女生多？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女生多</a:t>
            </a:r>
            <a:endParaRPr lang="en-US" altLang="zh-TW" dirty="0" smtClean="0"/>
          </a:p>
          <a:p>
            <a:r>
              <a:rPr lang="zh-TW" altLang="en-US" dirty="0" smtClean="0"/>
              <a:t>男</a:t>
            </a:r>
            <a:r>
              <a:rPr lang="zh-TW" altLang="en-US" dirty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女</a:t>
            </a:r>
            <a:r>
              <a:rPr lang="zh-TW" altLang="en-US" dirty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76 : 100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err="1" smtClean="0"/>
              <a:t>Dcard</a:t>
            </a:r>
            <a:r>
              <a:rPr lang="zh-TW" altLang="en-US" dirty="0" smtClean="0"/>
              <a:t>的使用人口本身也是女性居多</a:t>
            </a:r>
            <a:endParaRPr lang="en-US" altLang="zh-TW" dirty="0"/>
          </a:p>
        </p:txBody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668637"/>
              </p:ext>
            </p:extLst>
          </p:nvPr>
        </p:nvGraphicFramePr>
        <p:xfrm>
          <a:off x="6022404" y="2060848"/>
          <a:ext cx="576064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1696490"/>
              </p:ext>
            </p:extLst>
          </p:nvPr>
        </p:nvGraphicFramePr>
        <p:xfrm>
          <a:off x="1989956" y="3356992"/>
          <a:ext cx="3654152" cy="1659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086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</a:t>
            </a:r>
            <a:r>
              <a:rPr lang="zh-TW" altLang="en-US" dirty="0" smtClean="0"/>
              <a:t> </a:t>
            </a:r>
            <a:r>
              <a:rPr lang="en-US" altLang="zh-TW" dirty="0" smtClean="0"/>
              <a:t>3 </a:t>
            </a:r>
            <a:r>
              <a:rPr lang="zh-TW" altLang="en-US" dirty="0" smtClean="0"/>
              <a:t>廢文版 </a:t>
            </a:r>
            <a:r>
              <a:rPr lang="en-US" altLang="zh-TW" dirty="0" smtClean="0"/>
              <a:t>- </a:t>
            </a:r>
            <a:r>
              <a:rPr lang="zh-TW" altLang="en-US" dirty="0" smtClean="0"/>
              <a:t>文章標題分析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548337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我們將每個標題切成每個斷詞且斷詞長度必須大於</a:t>
            </a:r>
            <a:r>
              <a:rPr lang="en-US" altLang="zh-TW" dirty="0" smtClean="0"/>
              <a:t>1</a:t>
            </a:r>
            <a:r>
              <a:rPr lang="zh-TW" altLang="en-US" dirty="0" smtClean="0"/>
              <a:t>的結果</a:t>
            </a:r>
            <a:endParaRPr lang="en-US" altLang="zh-TW" dirty="0" smtClean="0"/>
          </a:p>
          <a:p>
            <a:r>
              <a:rPr lang="zh-TW" altLang="en-US" dirty="0" smtClean="0"/>
              <a:t>輸出成文字雲的形式</a:t>
            </a:r>
            <a:endParaRPr lang="en-US" altLang="zh-TW" dirty="0" smtClean="0"/>
          </a:p>
          <a:p>
            <a:r>
              <a:rPr lang="en-US" altLang="zh-TW" dirty="0" smtClean="0"/>
              <a:t>&gt;</a:t>
            </a:r>
            <a:r>
              <a:rPr lang="zh-TW" altLang="en-US" dirty="0" smtClean="0"/>
              <a:t>今天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&gt;</a:t>
            </a:r>
            <a:r>
              <a:rPr lang="zh-TW" altLang="en-US" dirty="0" smtClean="0"/>
              <a:t>甚麼？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&gt;030</a:t>
            </a:r>
            <a:br>
              <a:rPr lang="en-US" altLang="zh-TW" dirty="0" smtClean="0"/>
            </a:br>
            <a:r>
              <a:rPr lang="en-US" altLang="zh-TW" dirty="0" smtClean="0"/>
              <a:t>&gt;</a:t>
            </a:r>
            <a:r>
              <a:rPr lang="zh-TW" altLang="en-US" dirty="0" smtClean="0"/>
              <a:t>告白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&gt;</a:t>
            </a:r>
            <a:r>
              <a:rPr lang="zh-TW" altLang="en-US" dirty="0" smtClean="0"/>
              <a:t>覺得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&gt;</a:t>
            </a:r>
            <a:r>
              <a:rPr lang="zh-TW" altLang="en-US" dirty="0" smtClean="0"/>
              <a:t>大家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&gt;</a:t>
            </a:r>
            <a:r>
              <a:rPr lang="zh-TW" altLang="en-US" dirty="0" smtClean="0"/>
              <a:t>剛剛</a:t>
            </a:r>
            <a:endParaRPr lang="en-US" altLang="zh-TW" dirty="0"/>
          </a:p>
          <a:p>
            <a:r>
              <a:rPr lang="zh-TW" altLang="en-US" dirty="0" smtClean="0"/>
              <a:t>發現大家除了在廢文版發無異議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文章之外，常常在廢文版訴說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最近發生的事情，或是驚訝的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反應甚至情緒</a:t>
            </a:r>
            <a:endParaRPr lang="en-US" altLang="zh-TW" dirty="0" smtClean="0"/>
          </a:p>
        </p:txBody>
      </p:sp>
      <p:pic>
        <p:nvPicPr>
          <p:cNvPr id="3074" name="Picture 2" descr="https://scontent-tpe1-1.xx.fbcdn.net/v/t34.0-12/15978723_10209891056690522_441772491_n.png?oh=e2559f407aba9245f271232d51a5da6b&amp;oe=58788A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2348880"/>
            <a:ext cx="4752528" cy="417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86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334772" y="4077072"/>
            <a:ext cx="1224136" cy="86409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8758708" y="2708920"/>
            <a:ext cx="576064" cy="504056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</a:t>
            </a:r>
            <a:r>
              <a:rPr lang="zh-TW" altLang="en-US" dirty="0" smtClean="0"/>
              <a:t> </a:t>
            </a:r>
            <a:r>
              <a:rPr lang="en-US" altLang="zh-TW" dirty="0" smtClean="0"/>
              <a:t>4 </a:t>
            </a:r>
            <a:r>
              <a:rPr lang="zh-TW" altLang="en-US" dirty="0" smtClean="0"/>
              <a:t>廢文版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發文時間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548337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大家發廢文的巔峰時間到底在哪呢？</a:t>
            </a:r>
            <a:endParaRPr lang="en-US" altLang="zh-TW" dirty="0" smtClean="0"/>
          </a:p>
          <a:p>
            <a:r>
              <a:rPr lang="zh-TW" altLang="en-US" dirty="0" smtClean="0"/>
              <a:t>下午</a:t>
            </a:r>
            <a:r>
              <a:rPr lang="en-US" altLang="zh-TW" dirty="0" smtClean="0"/>
              <a:t>4</a:t>
            </a:r>
            <a:r>
              <a:rPr lang="zh-TW" altLang="en-US" dirty="0" smtClean="0"/>
              <a:t>點  </a:t>
            </a:r>
            <a:r>
              <a:rPr lang="en-US" altLang="zh-TW" dirty="0" smtClean="0"/>
              <a:t>- 3240</a:t>
            </a:r>
          </a:p>
          <a:p>
            <a:r>
              <a:rPr lang="zh-TW" altLang="en-US" dirty="0" smtClean="0"/>
              <a:t>下午</a:t>
            </a:r>
            <a:r>
              <a:rPr lang="en-US" altLang="zh-TW" dirty="0" smtClean="0"/>
              <a:t>2</a:t>
            </a:r>
            <a:r>
              <a:rPr lang="zh-TW" altLang="en-US" dirty="0" smtClean="0"/>
              <a:t>點  </a:t>
            </a:r>
            <a:r>
              <a:rPr lang="en-US" altLang="zh-TW" dirty="0" smtClean="0"/>
              <a:t>- 2773</a:t>
            </a:r>
          </a:p>
          <a:p>
            <a:r>
              <a:rPr lang="zh-TW" altLang="en-US" dirty="0" smtClean="0"/>
              <a:t>下午</a:t>
            </a:r>
            <a:r>
              <a:rPr lang="en-US" altLang="zh-TW" dirty="0" smtClean="0"/>
              <a:t>3</a:t>
            </a:r>
            <a:r>
              <a:rPr lang="zh-TW" altLang="en-US" dirty="0" smtClean="0"/>
              <a:t>點  </a:t>
            </a:r>
            <a:r>
              <a:rPr lang="en-US" altLang="zh-TW" dirty="0" smtClean="0"/>
              <a:t>- 2751</a:t>
            </a:r>
          </a:p>
          <a:p>
            <a:r>
              <a:rPr lang="zh-TW" altLang="en-US" dirty="0" smtClean="0"/>
              <a:t>下午</a:t>
            </a:r>
            <a:r>
              <a:rPr lang="en-US" altLang="zh-TW" dirty="0" smtClean="0"/>
              <a:t>5</a:t>
            </a:r>
            <a:r>
              <a:rPr lang="zh-TW" altLang="en-US" dirty="0" smtClean="0"/>
              <a:t>點  </a:t>
            </a:r>
            <a:r>
              <a:rPr lang="en-US" altLang="zh-TW" dirty="0" smtClean="0"/>
              <a:t>- 2737</a:t>
            </a:r>
          </a:p>
          <a:p>
            <a:r>
              <a:rPr lang="zh-TW" altLang="en-US" dirty="0" smtClean="0"/>
              <a:t>中午</a:t>
            </a:r>
            <a:r>
              <a:rPr lang="en-US" altLang="zh-TW" dirty="0" smtClean="0"/>
              <a:t>12</a:t>
            </a:r>
            <a:r>
              <a:rPr lang="zh-TW" altLang="en-US" dirty="0" smtClean="0"/>
              <a:t>點</a:t>
            </a:r>
            <a:r>
              <a:rPr lang="en-US" altLang="zh-TW" dirty="0" smtClean="0"/>
              <a:t>- 2466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我們發現大家發廢文的時間在下午為巔峰時期，五點後急遽下降！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猜測大概是下課下班了，反而不是更有時間的晚上八點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十二點。</a:t>
            </a:r>
            <a:endParaRPr lang="zh-TW" altLang="en-US" dirty="0"/>
          </a:p>
        </p:txBody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0799571"/>
              </p:ext>
            </p:extLst>
          </p:nvPr>
        </p:nvGraphicFramePr>
        <p:xfrm>
          <a:off x="5409830" y="2204864"/>
          <a:ext cx="5256584" cy="3031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395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數位藍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4_TF02895261_TF02895261.potx" id="{F8047FC8-86B8-44EE-9382-D3588CF80228}" vid="{9DB499AF-D107-4A33-89D5-2CE4B1B5269D}"/>
    </a:ext>
  </a:extLst>
</a:theme>
</file>

<file path=ppt/theme/theme2.xml><?xml version="1.0" encoding="utf-8"?>
<a:theme xmlns:a="http://schemas.openxmlformats.org/drawingml/2006/main" name="Office 佈景主題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數位藍色隧道商務簡報 (寬螢幕)</Template>
  <TotalTime>0</TotalTime>
  <Words>454</Words>
  <Application>Microsoft Office PowerPoint</Application>
  <PresentationFormat>自訂</PresentationFormat>
  <Paragraphs>69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Microsoft JhengHei UI</vt:lpstr>
      <vt:lpstr>微軟正黑體</vt:lpstr>
      <vt:lpstr>Arial</vt:lpstr>
      <vt:lpstr>Corbel</vt:lpstr>
      <vt:lpstr>數位藍色隧道 16x9</vt:lpstr>
      <vt:lpstr>資料探勘導論</vt:lpstr>
      <vt:lpstr>Dcard（狄卡）</vt:lpstr>
      <vt:lpstr>廢文版</vt:lpstr>
      <vt:lpstr>資料來源</vt:lpstr>
      <vt:lpstr>探勘與分析</vt:lpstr>
      <vt:lpstr># 1 廢文版 - 發文學校</vt:lpstr>
      <vt:lpstr># 2 廢文版 - 男生多還是女生多？</vt:lpstr>
      <vt:lpstr># 3 廢文版 - 文章標題分析</vt:lpstr>
      <vt:lpstr># 4 廢文版 – 發文時間</vt:lpstr>
      <vt:lpstr>結論</vt:lpstr>
      <vt:lpstr>謝謝大家。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2017-01-11T11:17:27Z</dcterms:created>
  <dcterms:modified xsi:type="dcterms:W3CDTF">2017-01-11T13:16:52Z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